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483" r:id="rId2"/>
    <p:sldId id="479" r:id="rId3"/>
    <p:sldId id="481" r:id="rId4"/>
  </p:sldIdLst>
  <p:sldSz cx="9144000" cy="5143500" type="screen16x9"/>
  <p:notesSz cx="9926638" cy="6858000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66CCFF"/>
    <a:srgbClr val="FCF2ED"/>
    <a:srgbClr val="FFEFFF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2123" autoAdjust="0"/>
  </p:normalViewPr>
  <p:slideViewPr>
    <p:cSldViewPr snapToGrid="0">
      <p:cViewPr varScale="1">
        <p:scale>
          <a:sx n="143" d="100"/>
          <a:sy n="143" d="100"/>
        </p:scale>
        <p:origin x="-1074" y="-102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3024689594131"/>
          <c:y val="9.4206959657265929E-2"/>
          <c:w val="0.59331071340296349"/>
          <c:h val="0.8714342531970885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33029497657963519"/>
                  <c:y val="7.017103957127852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2542859478557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893013746589946E-2"/>
                  <c:y val="-2.9705740084597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69164606984886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235443307212363E-2"/>
                  <c:y val="5.94114801691964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360750892846272E-2"/>
                  <c:y val="2.97104181539031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239855792872032E-2"/>
                  <c:y val="-2.9703401049945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8302378264669069E-2"/>
                  <c:y val="-2.970574008459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2.7707492802191782E-2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2.3470433140704322E-2"/>
                  <c:y val="-8.91148812191411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14587504152701125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Лист1!$A$2:$A$29</c:f>
              <c:strCache>
                <c:ptCount val="28"/>
                <c:pt idx="0">
                  <c:v>Обращения за разъяснениями, всего,в том числе о (об):</c:v>
                </c:pt>
                <c:pt idx="1">
                  <c:v>выборе (замене) СМО</c:v>
                </c:pt>
                <c:pt idx="2">
                  <c:v>переоформлении полиса ОМС, сдаче полиса ОМС на материальном носителе, о приостановлении действия полиса ОМС</c:v>
                </c:pt>
                <c:pt idx="3">
                  <c:v>превышении сроков оформления полиса ОМС (выписки)</c:v>
                </c:pt>
                <c:pt idx="4">
                  <c:v>выборе медицинской организации</c:v>
                </c:pt>
                <c:pt idx="5">
                  <c:v>выборе врача</c:v>
                </c:pt>
                <c:pt idx="6">
                  <c:v>организации работы медицинской организации</c:v>
                </c:pt>
                <c:pt idx="7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8">
                  <c:v>оказании медицинской помощи</c:v>
                </c:pt>
                <c:pt idx="9">
                  <c:v>о сроках ожидания медицинской помощи</c:v>
                </c:pt>
                <c:pt idx="10">
                  <c:v>о проведении ЭКО</c:v>
                </c:pt>
                <c:pt idx="11">
                  <c:v>при онкологических заболеваниях (за исключением медицинской помощи несовершеннолетним)</c:v>
                </c:pt>
                <c:pt idx="12">
                  <c:v>при болезнях системы кровообращения (за исключением медицинской помощи несовершеннолетним)</c:v>
                </c:pt>
                <c:pt idx="13">
                  <c:v>при ХНИЗ (за исключением медицинской помощи несовершеннолетним)</c:v>
                </c:pt>
                <c:pt idx="14">
                  <c:v>при оказании медицинской помощи несовершеннолетним</c:v>
                </c:pt>
                <c:pt idx="15">
                  <c:v>о проведении профилактических мероприятий</c:v>
                </c:pt>
                <c:pt idx="16">
                  <c:v>о проведении профилактических прививок</c:v>
                </c:pt>
                <c:pt idx="17">
                  <c:v>лекарственном обеспечении</c:v>
                </c:pt>
                <c:pt idx="18">
                  <c:v>получении медицинской помощи за пределами территории субъекта Российской Федерации, в котором выдан полис ОМС</c:v>
                </c:pt>
                <c:pt idx="19">
                  <c:v>взимании денежных средств за медицинскую помощь по программам ОМС, в том числе за:</c:v>
                </c:pt>
                <c:pt idx="20">
                  <c:v>видах, качестве и об условиях предоставления медицинской помощи в рамках программ ОМС</c:v>
                </c:pt>
                <c:pt idx="21">
                  <c:v>о перечне оказанных медицинских услуг и их стоимости</c:v>
                </c:pt>
                <c:pt idx="22">
                  <c:v>порядке направления и порядке оказания медицинской помощи в медицинских организациях, функции и полномочия учредителей в отношении которых осуществляют Правительство Российской Федерации или федеральные органы исполнительной власти</c:v>
                </c:pt>
                <c:pt idx="23">
                  <c:v>другие причины обращений за разъяснениями (консультациями)</c:v>
                </c:pt>
                <c:pt idx="24">
                  <c:v>о перечне оказанных медуслуг и их стоимости</c:v>
                </c:pt>
                <c:pt idx="25">
                  <c:v>о МО, осущ. деят. в с. ОМС на терр. суб. РФ, всего</c:v>
                </c:pt>
                <c:pt idx="26">
                  <c:v>о пор. напр. и пор. ок. МП в МО, при Пр. РФ (ФОИВ)</c:v>
                </c:pt>
                <c:pt idx="27">
                  <c:v>другие причины обращ. За разъяснениями (конс.)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2951</c:v>
                </c:pt>
                <c:pt idx="1">
                  <c:v>86</c:v>
                </c:pt>
                <c:pt idx="2">
                  <c:v>826</c:v>
                </c:pt>
                <c:pt idx="3">
                  <c:v>2</c:v>
                </c:pt>
                <c:pt idx="4">
                  <c:v>65</c:v>
                </c:pt>
                <c:pt idx="5">
                  <c:v>1</c:v>
                </c:pt>
                <c:pt idx="6">
                  <c:v>139</c:v>
                </c:pt>
                <c:pt idx="7">
                  <c:v>4</c:v>
                </c:pt>
                <c:pt idx="8">
                  <c:v>542</c:v>
                </c:pt>
                <c:pt idx="9">
                  <c:v>11</c:v>
                </c:pt>
                <c:pt idx="10">
                  <c:v>5</c:v>
                </c:pt>
                <c:pt idx="11">
                  <c:v>21</c:v>
                </c:pt>
                <c:pt idx="12">
                  <c:v>38</c:v>
                </c:pt>
                <c:pt idx="13">
                  <c:v>8</c:v>
                </c:pt>
                <c:pt idx="14">
                  <c:v>65</c:v>
                </c:pt>
                <c:pt idx="15">
                  <c:v>15</c:v>
                </c:pt>
                <c:pt idx="16">
                  <c:v>6</c:v>
                </c:pt>
                <c:pt idx="17">
                  <c:v>8</c:v>
                </c:pt>
                <c:pt idx="18">
                  <c:v>35</c:v>
                </c:pt>
                <c:pt idx="19">
                  <c:v>3</c:v>
                </c:pt>
                <c:pt idx="20">
                  <c:v>7</c:v>
                </c:pt>
                <c:pt idx="21">
                  <c:v>4</c:v>
                </c:pt>
                <c:pt idx="22">
                  <c:v>14</c:v>
                </c:pt>
                <c:pt idx="23">
                  <c:v>1206</c:v>
                </c:pt>
                <c:pt idx="24">
                  <c:v>2951</c:v>
                </c:pt>
                <c:pt idx="25">
                  <c:v>2</c:v>
                </c:pt>
                <c:pt idx="26">
                  <c:v>9</c:v>
                </c:pt>
                <c:pt idx="27">
                  <c:v>1096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79053824"/>
        <c:axId val="45802048"/>
      </c:barChart>
      <c:catAx>
        <c:axId val="79053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802048"/>
        <c:crossesAt val="0"/>
        <c:auto val="1"/>
        <c:lblAlgn val="ctr"/>
        <c:lblOffset val="100"/>
        <c:noMultiLvlLbl val="0"/>
      </c:catAx>
      <c:valAx>
        <c:axId val="45802048"/>
        <c:scaling>
          <c:orientation val="minMax"/>
          <c:max val="3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05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"/>
          <c:w val="6.9902113685064729E-2"/>
          <c:h val="0.273250525199371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 всего</c:v>
                </c:pt>
              </c:strCache>
            </c:strRef>
          </c:tx>
          <c:spPr>
            <a:solidFill>
              <a:srgbClr val="0070C0"/>
            </a:solidFill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Lbls>
            <c:dLbl>
              <c:idx val="0"/>
              <c:layout>
                <c:manualLayout>
                  <c:x val="0.1610305958132045"/>
                  <c:y val="-0.1089626364790728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кв 1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2951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09349376"/>
        <c:axId val="105972864"/>
        <c:axId val="0"/>
      </c:bar3DChart>
      <c:catAx>
        <c:axId val="10934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5972864"/>
        <c:crosses val="autoZero"/>
        <c:auto val="1"/>
        <c:lblAlgn val="ctr"/>
        <c:lblOffset val="100"/>
        <c:noMultiLvlLbl val="0"/>
      </c:catAx>
      <c:valAx>
        <c:axId val="105972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34937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704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704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8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1" y="3300424"/>
            <a:ext cx="7941309" cy="2700338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8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16.12.2025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088393" y="77487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2851" y="102476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Единый Контакт-центр Здравоохранения РС (Я) за </a:t>
            </a:r>
            <a:r>
              <a:rPr lang="ru-RU" sz="1350" noProof="0" dirty="0">
                <a:solidFill>
                  <a:prstClr val="black"/>
                </a:solidFill>
                <a:latin typeface="Calibri"/>
              </a:rPr>
              <a:t>1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квартал          (</a:t>
            </a:r>
            <a:r>
              <a:rPr lang="ru-RU" sz="1350" dirty="0" err="1" smtClean="0">
                <a:solidFill>
                  <a:prstClr val="black"/>
                </a:solidFill>
                <a:latin typeface="Calibri"/>
              </a:rPr>
              <a:t>янв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-март)202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5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167752"/>
              </p:ext>
            </p:extLst>
          </p:nvPr>
        </p:nvGraphicFramePr>
        <p:xfrm>
          <a:off x="530579" y="713261"/>
          <a:ext cx="8048978" cy="427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8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088394" y="304838"/>
            <a:ext cx="481604" cy="4439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7"/>
            <a:ext cx="54082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Обработано обращений с января по март 2025 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81705" y="849814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562477"/>
              </p:ext>
            </p:extLst>
          </p:nvPr>
        </p:nvGraphicFramePr>
        <p:xfrm>
          <a:off x="449581" y="1295586"/>
          <a:ext cx="7886700" cy="360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2857446753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979989461"/>
                    </a:ext>
                  </a:extLst>
                </a:gridCol>
              </a:tblGrid>
              <a:tr h="68507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</a:p>
                    <a:p>
                      <a:pPr algn="ctr"/>
                      <a:r>
                        <a:rPr lang="ru-RU" smtClean="0"/>
                        <a:t>всего </a:t>
                      </a:r>
                      <a:r>
                        <a:rPr lang="ru-RU" smtClean="0"/>
                        <a:t>(2 951)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28436999"/>
                  </a:ext>
                </a:extLst>
              </a:tr>
              <a:tr h="4698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</a:t>
                      </a:r>
                      <a:r>
                        <a:rPr lang="en-US" dirty="0" smtClean="0"/>
                        <a:t>404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</a:t>
                      </a:r>
                      <a:r>
                        <a:rPr lang="ru-RU" dirty="0" smtClean="0"/>
                        <a:t>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1357037"/>
                  </a:ext>
                </a:extLst>
              </a:tr>
              <a:tr h="4698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СМСК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5304024"/>
                  </a:ext>
                </a:extLst>
              </a:tr>
              <a:tr h="4698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99455087"/>
                  </a:ext>
                </a:extLst>
              </a:tr>
              <a:tr h="4818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0,3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3529932"/>
                  </a:ext>
                </a:extLst>
              </a:tr>
              <a:tr h="1008185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МО</a:t>
                      </a:r>
                      <a:r>
                        <a:rPr lang="ru-RU" baseline="0" dirty="0" smtClean="0"/>
                        <a:t> (2 уровень)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0,3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721012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Единый Контакт-центр здравоохранения РС (Я) за 1 кв. 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202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5 года</a:t>
            </a:r>
            <a:endParaRPr lang="ru-RU" sz="900" dirty="0" smtClean="0">
              <a:solidFill>
                <a:prstClr val="black"/>
              </a:solidFill>
              <a:latin typeface="Calibri"/>
            </a:endParaRPr>
          </a:p>
          <a:p>
            <a:pPr algn="r" defTabSz="685800"/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6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18144</TotalTime>
  <Words>109</Words>
  <Application>Microsoft Office PowerPoint</Application>
  <PresentationFormat>Экран (16:9)</PresentationFormat>
  <Paragraphs>39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1008</cp:revision>
  <cp:lastPrinted>2022-04-05T07:18:39Z</cp:lastPrinted>
  <dcterms:created xsi:type="dcterms:W3CDTF">2019-01-18T08:16:29Z</dcterms:created>
  <dcterms:modified xsi:type="dcterms:W3CDTF">2025-12-16T03:26:50Z</dcterms:modified>
</cp:coreProperties>
</file>